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71" r:id="rId4"/>
    <p:sldId id="272" r:id="rId5"/>
    <p:sldId id="273" r:id="rId6"/>
    <p:sldId id="264" r:id="rId7"/>
    <p:sldId id="274" r:id="rId8"/>
    <p:sldId id="300" r:id="rId9"/>
    <p:sldId id="265" r:id="rId10"/>
    <p:sldId id="303" r:id="rId11"/>
    <p:sldId id="304" r:id="rId12"/>
    <p:sldId id="277" r:id="rId13"/>
    <p:sldId id="269" r:id="rId14"/>
    <p:sldId id="278" r:id="rId15"/>
    <p:sldId id="282" r:id="rId16"/>
    <p:sldId id="270" r:id="rId17"/>
    <p:sldId id="283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291" r:id="rId26"/>
    <p:sldId id="267" r:id="rId27"/>
    <p:sldId id="302" r:id="rId28"/>
    <p:sldId id="301" r:id="rId29"/>
    <p:sldId id="281" r:id="rId30"/>
    <p:sldId id="280" r:id="rId31"/>
    <p:sldId id="266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ECCFB-905B-E4F8-BBB4-5634864B4667}" v="2118" dt="2024-10-24T03:23:29.440"/>
    <p1510:client id="{207E3A2D-51D3-5DD2-79B6-54F1363C0EC3}" v="4" dt="2024-10-24T23:18:33.927"/>
    <p1510:client id="{21389417-3A1B-617C-64B3-46C8DD0AE00F}" v="160" dt="2024-10-24T22:45:15.049"/>
    <p1510:client id="{2E97995A-9D60-56C4-18C4-ECD5DA94D815}" v="1" dt="2024-10-24T00:39:13.851"/>
    <p1510:client id="{2F8DDBA5-6140-4782-E90E-4879CAA29052}" v="67" dt="2024-10-24T21:51:03.425"/>
    <p1510:client id="{373A8F13-A6AB-F3F0-331C-A58B72193FA9}" v="167" dt="2024-10-24T03:51:34.217"/>
    <p1510:client id="{85917581-8A17-81B2-E720-FC53BBBD2285}" v="209" dt="2024-10-24T01:49:41.370"/>
    <p1510:client id="{86863017-BFDD-B25D-6DA1-CF96BBFC1375}" v="127" dt="2024-10-24T00:55:58.556"/>
    <p1510:client id="{98483268-4CF7-D860-07A2-283D064E823B}" v="17" dt="2024-10-24T22:50:19.412"/>
    <p1510:client id="{A2B228AB-C510-AF1C-B78A-BD46FD5FB873}" v="83" dt="2024-10-24T17:58:55.056"/>
    <p1510:client id="{AA0B3D32-AFDC-4F55-8DA7-CA65FDC26A2A}" v="20" dt="2024-10-24T00:43:45.184"/>
    <p1510:client id="{BEDFC711-9D1E-D673-1EE1-81DD07BA4004}" v="1102" dt="2024-10-24T22:45:35.783"/>
    <p1510:client id="{D56E8517-0893-ADD5-798E-1113AFD0CF9C}" v="11" dt="2024-10-24T18:28:51.919"/>
    <p1510:client id="{EC217529-7183-30F7-7994-EE1D43EEF5F9}" v="86" dt="2024-10-24T23:45:41.171"/>
    <p1510:client id="{EE484F73-8AB7-5BE0-ECFA-036B8879015A}" v="119" dt="2024-10-24T16:19:13.711"/>
    <p1510:client id="{EFF5CBE1-7CB2-4197-81B7-08E4B9A17E58}" v="1383" dt="2024-10-24T21:01:16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A5E43-CC37-4414-A788-B9D407575860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45B90-8C79-4D33-9D1D-686EB94E24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009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45B90-8C79-4D33-9D1D-686EB94E2451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68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45B90-8C79-4D33-9D1D-686EB94E2451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130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30139-EB03-4145-BEBA-25160E29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2CBC69-8BE9-40D2-AB3C-E520F550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1AB27-37BB-4813-86A4-62B821F4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5EE61-F316-4712-9916-125DE53E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CBDBB6-4761-4A52-9D3C-A859F5F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55950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77C4D-E7E2-4035-B803-5A7E7E9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C3CB62-7786-4023-81D8-6744941F5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FA8587-9756-4F08-9446-B9D9A99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0E793A-C9CE-4959-9A5C-565707C1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3F2833-0BA1-44FD-B343-6560F37F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6070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B14B9E-642E-42CA-BAD7-3A3B8050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312C66-08C0-44BB-B988-930B0D5B6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FDA26-3829-4813-8108-EDF7BD51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F271B2-5EE2-4C7E-AEA0-D48461B9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E6350-A483-491F-948E-84C50765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06239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C4A2-DC36-49DA-95F0-C7511BC0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11D97-AF11-48C4-8540-0A6AB3E1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A7A54-EAF8-4F8C-BCDF-8807221A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24F469-92C3-4B47-B8AA-295EB76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7DAB08-E899-494A-A315-4BD66490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80565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67FD-F442-4F68-85E1-7C65A050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2CBEE-DA78-421E-85E6-10051501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17EBB1-F170-4C8F-8FE5-5F58ABAA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290F6F-E1AD-4643-AA0C-963EB080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B1024-0A69-4B85-88F9-BFD616F3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82166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163D0-052F-4817-B9EC-DBD9198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8997B1-04DB-4357-89CD-29478A1D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F98336-29AF-4156-A583-8B013ECE4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2481BF-FC7C-49F6-81B8-8FBF61D1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CDD64B-204C-42A5-9FB9-53F55978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7E7F41-3CC8-4CD2-A506-71FA719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50190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AE161-63F9-4DA9-A171-AA4317D6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4FD68-2C4E-44DF-8F92-F37E573F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429DD5-200E-41E1-87E2-FC2ED41BA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DA35E2-256D-4252-ACA7-9BCFF45AF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FAD5B6-3E13-4C96-8EEF-B7D6DDA30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569CCE-9333-417D-B3CB-2968BAF2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948DF8-AA5A-41C6-B368-39A2E8B0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251238-8DAF-43BE-801E-45C51631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41266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76A94-07E8-4415-87C4-45977051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1B6272-6163-474E-A7B5-D34CF572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401244-5804-400D-9FE1-86FA97D5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EB980-483F-4026-BC96-F73B6EA0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0319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EA47F3-568E-45A7-B9F3-0E56AF00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471AE5-2B5B-4496-AC9C-B9218852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40D100-23C5-47BD-9441-1357056A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52243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8A14F-7391-4EB1-B89C-1A117791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A7CD5F-40B6-4942-8533-1C5CE65CF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62CB58-B4DA-402A-BF68-8C36C3E37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BAEF4-700E-4A96-8BFF-B736ECB4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296CD3-5FDD-40DE-9DDB-3F83BA5F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F03DF-5BAE-49E5-9632-E708CAAC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96010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A2728-0417-406B-8F38-1A0433BB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08BBF4-B004-4B14-AEE9-298833E63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223840-7EAA-46D1-9FE4-E1A57AF07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5B90BA-7011-452F-9454-CD5748CA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5D4F82-EBF0-45E2-9F9C-FA0248AE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AC9098-327D-429C-BD8F-0CC83D3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47340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AE1B6F-8859-40BF-B77D-DD364053D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0EA190-24CE-4109-B5FB-090AE7C9B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B502D0-4981-4C96-99A1-0621D76DD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F30CF-4CA8-44DD-B301-6A2EC30C1D23}" type="datetimeFigureOut">
              <a:rPr lang="es-CO" smtClean="0"/>
              <a:t>27/10/2024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E2EE4D-02B3-4AB7-912D-2E49377C1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B5BEF5-E148-4DA7-9A91-870D354DD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DAB0A-D331-4384-BEDA-2135C4FE22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231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D02D496-6B73-4F97-A645-768B8C29F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8DFA26-6E44-4108-B774-81A8AAAC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287" y="679730"/>
            <a:ext cx="6370513" cy="3932729"/>
          </a:xfrm>
        </p:spPr>
        <p:txBody>
          <a:bodyPr>
            <a:normAutofit/>
          </a:bodyPr>
          <a:lstStyle/>
          <a:p>
            <a:pPr algn="r"/>
            <a:r>
              <a:rPr lang="es-MX" b="1"/>
              <a:t>MODELO PREDICTIVO DE DESERCIÓN ESTUDIANTIL</a:t>
            </a:r>
            <a:endParaRPr lang="es-CO" b="1">
              <a:cs typeface="Calibri Light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A62D3A9E-2C31-4FC8-8B44-E7421D9CC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27455"/>
            <a:ext cx="5168978" cy="95810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r"/>
            <a:r>
              <a:rPr lang="es-MX"/>
              <a:t>Adriana María Ríos</a:t>
            </a:r>
            <a:br>
              <a:rPr lang="es-MX"/>
            </a:br>
            <a:r>
              <a:rPr lang="es-MX"/>
              <a:t>Daniel Felipe Vargas Ulloa</a:t>
            </a:r>
            <a:br>
              <a:rPr lang="es-MX"/>
            </a:br>
            <a:r>
              <a:rPr lang="es-MX"/>
              <a:t>Diego</a:t>
            </a:r>
            <a:r>
              <a:rPr lang="es-MX">
                <a:cs typeface="Calibri"/>
              </a:rPr>
              <a:t> Alberto Rodríguez Cruz</a:t>
            </a:r>
            <a:br>
              <a:rPr lang="es-MX">
                <a:cs typeface="Calibri"/>
              </a:rPr>
            </a:br>
            <a:r>
              <a:rPr lang="es-MX">
                <a:cs typeface="Calibri"/>
              </a:rPr>
              <a:t>Andrés Francisco Borda Rincón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5" y="269325"/>
            <a:ext cx="3700492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l Deporte – ENDEPORTE – REDTTU">
            <a:extLst>
              <a:ext uri="{FF2B5EF4-FFF2-40B4-BE49-F238E27FC236}">
                <a16:creationId xmlns:a16="http://schemas.microsoft.com/office/drawing/2014/main" id="{F8B13071-5E8C-4FB6-A3FD-3878226C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714" y="840264"/>
            <a:ext cx="3258588" cy="10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D1E06E-E017-E320-9CA4-690D6A464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4" y="2866644"/>
            <a:ext cx="3258588" cy="961283"/>
          </a:xfrm>
          <a:prstGeom prst="rect">
            <a:avLst/>
          </a:prstGeom>
        </p:spPr>
      </p:pic>
      <p:pic>
        <p:nvPicPr>
          <p:cNvPr id="6" name="Picture 2" descr="Big data | Alianza CAOBA">
            <a:extLst>
              <a:ext uri="{FF2B5EF4-FFF2-40B4-BE49-F238E27FC236}">
                <a16:creationId xmlns:a16="http://schemas.microsoft.com/office/drawing/2014/main" id="{C65D292B-EB88-B3DA-4C1E-A0AC5882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714" y="4931234"/>
            <a:ext cx="3258588" cy="83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Enfoque Analítico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7CAB6-7D6E-5D6D-3A71-03FAB89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10</a:t>
            </a:fld>
            <a:endParaRPr lang="es-ES"/>
          </a:p>
        </p:txBody>
      </p:sp>
      <p:pic>
        <p:nvPicPr>
          <p:cNvPr id="10" name="Imagen 9" descr="Universitaria Escuela Nacional del Deporte">
            <a:extLst>
              <a:ext uri="{FF2B5EF4-FFF2-40B4-BE49-F238E27FC236}">
                <a16:creationId xmlns:a16="http://schemas.microsoft.com/office/drawing/2014/main" id="{F3854CC0-1DD8-8146-B0D6-7BF51C5B6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7" y="2479554"/>
            <a:ext cx="4329911" cy="1244990"/>
          </a:xfrm>
          <a:prstGeom prst="rect">
            <a:avLst/>
          </a:prstGeom>
        </p:spPr>
      </p:pic>
      <p:pic>
        <p:nvPicPr>
          <p:cNvPr id="14" name="Imagen 13" descr="LISA Insurtech">
            <a:extLst>
              <a:ext uri="{FF2B5EF4-FFF2-40B4-BE49-F238E27FC236}">
                <a16:creationId xmlns:a16="http://schemas.microsoft.com/office/drawing/2014/main" id="{C7CFD7B4-7138-16E9-E22C-990333C2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65" y="3952474"/>
            <a:ext cx="4096277" cy="2135058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6E0A0DB-359A-3016-EFF5-93F77F380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333" y="2256045"/>
            <a:ext cx="5900215" cy="4157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Entender la problemática y la necesidad.</a:t>
            </a:r>
            <a:endParaRPr lang="es-ES" sz="20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Entender el set de datos.</a:t>
            </a:r>
            <a:endParaRPr lang="es-ES" sz="2000">
              <a:cs typeface="Calibri"/>
            </a:endParaRP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Preparar los datos. Transformar.</a:t>
            </a: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Analizar calidad de datos. Completitud, consistencia y validez.</a:t>
            </a: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Seleccionar variables más representativas. </a:t>
            </a: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Determinar correlación entre variables. </a:t>
            </a: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Hacer análisis </a:t>
            </a:r>
            <a:r>
              <a:rPr lang="es-MX" sz="2000" err="1">
                <a:cs typeface="Calibri" panose="020F0502020204030204"/>
              </a:rPr>
              <a:t>univariado</a:t>
            </a:r>
            <a:r>
              <a:rPr lang="es-MX" sz="2000">
                <a:cs typeface="Calibri" panose="020F0502020204030204"/>
              </a:rPr>
              <a:t> de las variables más representativas no correlacionadas.</a:t>
            </a:r>
            <a:endParaRPr lang="es-MX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Hacer análisis bivariado.</a:t>
            </a:r>
            <a:endParaRPr lang="es-MX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s-MX" sz="2000">
                <a:cs typeface="Calibri" panose="020F0502020204030204"/>
              </a:rPr>
              <a:t>Identificar </a:t>
            </a:r>
            <a:r>
              <a:rPr lang="es-MX" sz="2000" err="1">
                <a:cs typeface="Calibri" panose="020F0502020204030204"/>
              </a:rPr>
              <a:t>Insigths</a:t>
            </a:r>
          </a:p>
          <a:p>
            <a:pPr marL="514350" indent="-514350">
              <a:buAutoNum type="arabicPeriod"/>
            </a:pPr>
            <a:endParaRPr lang="es-MX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MX" sz="2000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MX" sz="2000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786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Técnicas de Visualización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7CAB6-7D6E-5D6D-3A71-03FAB89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11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24EB78A-8CA7-128F-669F-79979EFC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/>
          </a:p>
          <a:p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   Histograma                               Box </a:t>
            </a:r>
            <a:r>
              <a:rPr lang="es-ES" err="1">
                <a:ea typeface="Calibri"/>
                <a:cs typeface="Calibri"/>
              </a:rPr>
              <a:t>Plot</a:t>
            </a:r>
            <a:r>
              <a:rPr lang="es-ES">
                <a:ea typeface="Calibri"/>
                <a:cs typeface="Calibri"/>
              </a:rPr>
              <a:t>                      Gráficos de pares</a:t>
            </a:r>
          </a:p>
        </p:txBody>
      </p:sp>
      <p:pic>
        <p:nvPicPr>
          <p:cNvPr id="8" name="Picture 4" descr="A comparison of a bar graph&#10;&#10;Description automatically generated">
            <a:extLst>
              <a:ext uri="{FF2B5EF4-FFF2-40B4-BE49-F238E27FC236}">
                <a16:creationId xmlns:a16="http://schemas.microsoft.com/office/drawing/2014/main" id="{3F54B993-56D8-A482-E7BA-F0005469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" y="2891373"/>
            <a:ext cx="4011306" cy="1648564"/>
          </a:xfrm>
          <a:prstGeom prst="rect">
            <a:avLst/>
          </a:prstGeom>
        </p:spPr>
      </p:pic>
      <p:pic>
        <p:nvPicPr>
          <p:cNvPr id="16" name="Picture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BE43B7E-19A3-700D-88F8-674E364C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930" y="2605390"/>
            <a:ext cx="3397064" cy="2400785"/>
          </a:xfrm>
          <a:prstGeom prst="rect">
            <a:avLst/>
          </a:prstGeom>
        </p:spPr>
      </p:pic>
      <p:pic>
        <p:nvPicPr>
          <p:cNvPr id="19" name="Picture 9" descr="A graph with a blue line&#10;&#10;Description automatically generated">
            <a:extLst>
              <a:ext uri="{FF2B5EF4-FFF2-40B4-BE49-F238E27FC236}">
                <a16:creationId xmlns:a16="http://schemas.microsoft.com/office/drawing/2014/main" id="{EA5B6A57-B54D-2734-8F45-966EECB67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063" y="2387225"/>
            <a:ext cx="3717014" cy="26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s-MX" b="1">
                <a:cs typeface="Calibri Light"/>
              </a:rPr>
              <a:t>Técnicas de Machine </a:t>
            </a:r>
            <a:r>
              <a:rPr lang="es-MX" b="1" err="1">
                <a:cs typeface="Calibri Light"/>
              </a:rPr>
              <a:t>Learning</a:t>
            </a:r>
            <a:endParaRPr lang="es-ES" err="1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3" y="1293358"/>
            <a:ext cx="4555700" cy="134393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ttps://dc722jrlp2zu8.cloudfront.net/media/uploads/2019/09/30/cap1-machine-learning4.png">
            <a:extLst>
              <a:ext uri="{FF2B5EF4-FFF2-40B4-BE49-F238E27FC236}">
                <a16:creationId xmlns:a16="http://schemas.microsoft.com/office/drawing/2014/main" id="{8EAE6EC8-92A3-B6D1-104D-3B9D1FC4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2" t="20785" r="37361" b="12204"/>
          <a:stretch/>
        </p:blipFill>
        <p:spPr>
          <a:xfrm>
            <a:off x="698353" y="3152218"/>
            <a:ext cx="4790066" cy="326525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200" y="2636797"/>
            <a:ext cx="53972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s-MX" sz="2400">
              <a:cs typeface="Calibri" panose="020F0502020204030204"/>
            </a:endParaRP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1. Aprendizaje supervisado</a:t>
            </a:r>
            <a:endParaRPr lang="es-MX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2. Clasificador</a:t>
            </a:r>
            <a:endParaRPr lang="es-MX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  Arboles de decisión</a:t>
            </a: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  </a:t>
            </a:r>
            <a:r>
              <a:rPr lang="es-MX" sz="2400" err="1">
                <a:cs typeface="Calibri" panose="020F0502020204030204"/>
              </a:rPr>
              <a:t>Random</a:t>
            </a:r>
            <a:r>
              <a:rPr lang="es-MX" sz="2400">
                <a:cs typeface="Calibri" panose="020F0502020204030204"/>
              </a:rPr>
              <a:t> Forest</a:t>
            </a:r>
            <a:endParaRPr lang="es-MX" sz="24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  Regresión Logística</a:t>
            </a:r>
          </a:p>
          <a:p>
            <a:pPr marL="0" indent="0">
              <a:buNone/>
            </a:pPr>
            <a:r>
              <a:rPr lang="es-MX" sz="2400">
                <a:cs typeface="Calibri" panose="020F0502020204030204"/>
              </a:rPr>
              <a:t>3.   F1-Score (Especialmente </a:t>
            </a:r>
            <a:r>
              <a:rPr lang="es-MX" sz="2400" err="1">
                <a:cs typeface="Calibri" panose="020F0502020204030204"/>
              </a:rPr>
              <a:t>Recall</a:t>
            </a:r>
            <a:r>
              <a:rPr lang="es-MX" sz="2400">
                <a:cs typeface="Calibri" panose="020F0502020204030204"/>
              </a:rPr>
              <a:t>)</a:t>
            </a:r>
            <a:endParaRPr lang="es-MX" sz="2400" err="1">
              <a:ea typeface="Calibri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MX" sz="2200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200">
              <a:cs typeface="Calibri" panose="020F0502020204030204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7CAB6-7D6E-5D6D-3A71-03FAB89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3DAB0A-D331-4384-BEDA-2135C4FE2230}" type="slidenum">
              <a:rPr lang="es-CO" smtClean="0"/>
              <a:pPr>
                <a:spcAft>
                  <a:spcPts val="600"/>
                </a:spcAft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68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Recolección de datos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08" y="2395944"/>
            <a:ext cx="8045819" cy="384301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s-MX" sz="2000" b="1">
                <a:ea typeface="+mn-lt"/>
                <a:cs typeface="+mn-lt"/>
              </a:rPr>
              <a:t>Conjunto de Datos Históricos de Notas:</a:t>
            </a:r>
            <a:endParaRPr lang="en-US" sz="20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000">
                <a:ea typeface="+mn-lt"/>
                <a:cs typeface="+mn-lt"/>
              </a:rPr>
              <a:t>Información detallada sobre el rendimiento académico de los estudiantes, incluyendo calificaciones, créditos, y características del curso.</a:t>
            </a:r>
            <a:endParaRPr lang="es-MX" sz="2000">
              <a:ea typeface="Calibri"/>
              <a:cs typeface="Calibri"/>
            </a:endParaRPr>
          </a:p>
          <a:p>
            <a:pPr marL="0" indent="0">
              <a:buNone/>
            </a:pPr>
            <a:endParaRPr lang="es-MX" sz="2000">
              <a:ea typeface="Calibri"/>
              <a:cs typeface="Calibri"/>
            </a:endParaRPr>
          </a:p>
          <a:p>
            <a:pPr>
              <a:buNone/>
            </a:pPr>
            <a:r>
              <a:rPr lang="es-MX" sz="2000" b="1">
                <a:ea typeface="+mn-lt"/>
                <a:cs typeface="+mn-lt"/>
              </a:rPr>
              <a:t>Conjunto de Datos Demográficos de Estudiantes:</a:t>
            </a:r>
            <a:endParaRPr lang="es-MX" sz="20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000">
                <a:ea typeface="+mn-lt"/>
                <a:cs typeface="+mn-lt"/>
              </a:rPr>
              <a:t>Incluye datos sobre la situación académica, características personales (edad, género, estado civil), y datos socioeconómicos (estrato, SISBEN).</a:t>
            </a:r>
            <a:endParaRPr lang="es-MX" sz="20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ea typeface="Calibri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03324B-49A4-2172-DE06-1156EB5E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13</a:t>
            </a:fld>
            <a:endParaRPr lang="es-ES"/>
          </a:p>
        </p:txBody>
      </p:sp>
      <p:pic>
        <p:nvPicPr>
          <p:cNvPr id="5" name="Picture 4" descr="Importan las calificaciones al buscar empleo? | Blog UNITEC">
            <a:extLst>
              <a:ext uri="{FF2B5EF4-FFF2-40B4-BE49-F238E27FC236}">
                <a16:creationId xmlns:a16="http://schemas.microsoft.com/office/drawing/2014/main" id="{0AFE544F-0A8B-2F6F-764A-06377CE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9" y="2510925"/>
            <a:ext cx="2743200" cy="1828800"/>
          </a:xfrm>
          <a:prstGeom prst="rect">
            <a:avLst/>
          </a:prstGeom>
        </p:spPr>
      </p:pic>
      <p:pic>
        <p:nvPicPr>
          <p:cNvPr id="10" name="Picture 9" descr="7,100+ College Lecture Taking Notes Stock Photos, Pictures &amp; Royalty-Free  Images - iStock">
            <a:extLst>
              <a:ext uri="{FF2B5EF4-FFF2-40B4-BE49-F238E27FC236}">
                <a16:creationId xmlns:a16="http://schemas.microsoft.com/office/drawing/2014/main" id="{87E01F86-3A40-BB7C-D3AE-B722435ED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4" y="4527219"/>
            <a:ext cx="2722426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9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Recolección de datos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08" y="2395944"/>
            <a:ext cx="8045819" cy="3843015"/>
          </a:xfrm>
        </p:spPr>
        <p:txBody>
          <a:bodyPr anchor="ctr">
            <a:normAutofit/>
          </a:bodyPr>
          <a:lstStyle/>
          <a:p>
            <a:pPr>
              <a:buNone/>
            </a:pPr>
            <a:endParaRPr lang="es-MX" sz="2000" b="1">
              <a:ea typeface="+mn-lt"/>
              <a:cs typeface="+mn-lt"/>
            </a:endParaRPr>
          </a:p>
          <a:p>
            <a:pPr>
              <a:buNone/>
            </a:pPr>
            <a:endParaRPr lang="es-MX" sz="2000" b="1">
              <a:ea typeface="+mn-lt"/>
              <a:cs typeface="+mn-lt"/>
            </a:endParaRPr>
          </a:p>
          <a:p>
            <a:pPr>
              <a:buNone/>
            </a:pPr>
            <a:r>
              <a:rPr lang="es-MX" sz="2000" b="1">
                <a:ea typeface="+mn-lt"/>
                <a:cs typeface="+mn-lt"/>
              </a:rPr>
              <a:t>Utilidad de los Datos:</a:t>
            </a:r>
            <a:endParaRPr lang="en-US" sz="2000">
              <a:ea typeface="Calibri"/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es-MX" sz="2000" b="1">
                <a:ea typeface="+mn-lt"/>
                <a:cs typeface="+mn-lt"/>
              </a:rPr>
              <a:t>Detección Temprana de Estudiantes en Riesgo:</a:t>
            </a:r>
            <a:r>
              <a:rPr lang="es-MX" sz="2000">
                <a:ea typeface="+mn-lt"/>
                <a:cs typeface="+mn-lt"/>
              </a:rPr>
              <a:t> Permite identificar factores académicos y demográficos que están asociados con un mayor riesgo de deserción, como bajos promedios o situaciones académicas desfavorables.</a:t>
            </a:r>
            <a:endParaRPr lang="es-MX" sz="2000">
              <a:ea typeface="Calibri"/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es-MX" sz="2000" b="1">
                <a:ea typeface="Calibri"/>
                <a:cs typeface="Calibri"/>
              </a:rPr>
              <a:t>Desarrollo </a:t>
            </a:r>
            <a:r>
              <a:rPr lang="es-MX" sz="2000" b="1">
                <a:ea typeface="+mn-lt"/>
                <a:cs typeface="+mn-lt"/>
              </a:rPr>
              <a:t>de Intervenciones Personalizadas:</a:t>
            </a:r>
            <a:r>
              <a:rPr lang="es-MX" sz="2000">
                <a:ea typeface="+mn-lt"/>
                <a:cs typeface="+mn-lt"/>
              </a:rPr>
              <a:t> Facilita la creación de estrategias de apoyo específicas, dirigidas a estudiantes con características demográficas o académicas que los hacen más propensos a abandonar sus estudios.</a:t>
            </a:r>
          </a:p>
          <a:p>
            <a:pPr>
              <a:buNone/>
            </a:pPr>
            <a:endParaRPr lang="es-MX" sz="2000">
              <a:ea typeface="Calibri"/>
              <a:cs typeface="Calibri" panose="020F0502020204030204"/>
            </a:endParaRPr>
          </a:p>
          <a:p>
            <a:pPr>
              <a:buNone/>
            </a:pPr>
            <a:endParaRPr lang="es-MX" sz="2000" b="1">
              <a:ea typeface="Calibri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03324B-49A4-2172-DE06-1156EB5E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14</a:t>
            </a:fld>
            <a:endParaRPr lang="es-ES"/>
          </a:p>
        </p:txBody>
      </p:sp>
      <p:pic>
        <p:nvPicPr>
          <p:cNvPr id="8" name="Picture 4" descr="Importan las calificaciones al buscar empleo? | Blog UNITEC">
            <a:extLst>
              <a:ext uri="{FF2B5EF4-FFF2-40B4-BE49-F238E27FC236}">
                <a16:creationId xmlns:a16="http://schemas.microsoft.com/office/drawing/2014/main" id="{A7C41B9F-166B-4E33-0AB5-1569DD89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9" y="2510925"/>
            <a:ext cx="2743200" cy="1828800"/>
          </a:xfrm>
          <a:prstGeom prst="rect">
            <a:avLst/>
          </a:prstGeom>
        </p:spPr>
      </p:pic>
      <p:pic>
        <p:nvPicPr>
          <p:cNvPr id="14" name="Picture 9" descr="7,100+ College Lecture Taking Notes Stock Photos, Pictures &amp; Royalty-Free  Images - iStock">
            <a:extLst>
              <a:ext uri="{FF2B5EF4-FFF2-40B4-BE49-F238E27FC236}">
                <a16:creationId xmlns:a16="http://schemas.microsoft.com/office/drawing/2014/main" id="{802C0E61-8E87-CAD5-EE58-0DDCE8F1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4" y="4527219"/>
            <a:ext cx="2722426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Perfil de los datos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15</a:t>
            </a:fld>
            <a:endParaRPr lang="es-ES"/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9580A63D-41F5-7323-38DE-19D7D619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64" y="2504570"/>
            <a:ext cx="7784524" cy="384438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MX" sz="2200" b="1">
                <a:ea typeface="+mn-lt"/>
                <a:cs typeface="+mn-lt"/>
              </a:rPr>
              <a:t>Descripción General:</a:t>
            </a:r>
            <a:endParaRPr lang="en-US" sz="2200">
              <a:ea typeface="Calibri"/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es-MX" sz="2200">
                <a:ea typeface="+mn-lt"/>
                <a:cs typeface="+mn-lt"/>
              </a:rPr>
              <a:t>Aproximadamente 10,000 registros</a:t>
            </a:r>
          </a:p>
          <a:p>
            <a:pPr>
              <a:buFont typeface="Arial,Sans-Serif"/>
              <a:buChar char="•"/>
            </a:pPr>
            <a:r>
              <a:rPr lang="es-MX" sz="2200">
                <a:ea typeface="+mn-lt"/>
                <a:cs typeface="+mn-lt"/>
              </a:rPr>
              <a:t>Cada registro representa un estudiante y contiene sus características y su estado en la universidad.</a:t>
            </a:r>
          </a:p>
          <a:p>
            <a:r>
              <a:rPr lang="es-MX" sz="2200">
                <a:ea typeface="+mn-lt"/>
                <a:cs typeface="+mn-lt"/>
              </a:rPr>
              <a:t>32 características además del id. </a:t>
            </a:r>
          </a:p>
          <a:p>
            <a:pPr marL="0" indent="0">
              <a:buNone/>
            </a:pPr>
            <a:r>
              <a:rPr lang="es-MX" sz="2200" b="1">
                <a:ea typeface="+mn-lt"/>
                <a:cs typeface="+mn-lt"/>
              </a:rPr>
              <a:t>Población Objetivo:</a:t>
            </a:r>
          </a:p>
          <a:p>
            <a:r>
              <a:rPr lang="es-MX" sz="2200">
                <a:ea typeface="Calibri"/>
                <a:cs typeface="Calibri" panose="020F0502020204030204"/>
              </a:rPr>
              <a:t>Estudiantes de pregrado</a:t>
            </a:r>
          </a:p>
          <a:p>
            <a:r>
              <a:rPr lang="es-MX" sz="2200">
                <a:ea typeface="Calibri"/>
                <a:cs typeface="Calibri" panose="020F0502020204030204"/>
              </a:rPr>
              <a:t>Último periodo en el que han estado en la universidad.</a:t>
            </a:r>
          </a:p>
        </p:txBody>
      </p:sp>
      <p:pic>
        <p:nvPicPr>
          <p:cNvPr id="21" name="Imagen 20" descr="Una persona con una tabla de surf&#10;&#10;Descripción generada automáticamente con confianza media">
            <a:extLst>
              <a:ext uri="{FF2B5EF4-FFF2-40B4-BE49-F238E27FC236}">
                <a16:creationId xmlns:a16="http://schemas.microsoft.com/office/drawing/2014/main" id="{CC8614FA-1F7C-7EA9-916F-8B6944487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2"/>
          <a:stretch/>
        </p:blipFill>
        <p:spPr>
          <a:xfrm>
            <a:off x="6725447" y="2944546"/>
            <a:ext cx="5325752" cy="2770354"/>
          </a:xfrm>
          <a:prstGeom prst="rect">
            <a:avLst/>
          </a:prstGeom>
        </p:spPr>
      </p:pic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F1AC3A-0055-8F4A-55BB-F7EC4CD0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1536B7-0BDC-832E-A367-79DE48B79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D66D50-373F-8E46-0C06-7900B561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3DAB0A-D331-4384-BEDA-2135C4FE2230}" type="slidenum">
              <a:rPr lang="es-CO" smtClean="0"/>
              <a:pPr>
                <a:spcAft>
                  <a:spcPts val="600"/>
                </a:spcAft>
              </a:pPr>
              <a:t>16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482" y="1052119"/>
            <a:ext cx="5642126" cy="884382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Variable Objetivo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1814" y="2631179"/>
            <a:ext cx="5139385" cy="35480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200" b="1">
                <a:cs typeface="Calibri"/>
              </a:rPr>
              <a:t>Estatus del estudiante:</a:t>
            </a:r>
          </a:p>
          <a:p>
            <a:r>
              <a:rPr lang="es-ES" sz="2200">
                <a:cs typeface="Calibri" panose="020F0502020204030204"/>
              </a:rPr>
              <a:t>Situación Actual</a:t>
            </a:r>
          </a:p>
          <a:p>
            <a:r>
              <a:rPr lang="es-ES" sz="2200">
                <a:cs typeface="Calibri" panose="020F0502020204030204"/>
              </a:rPr>
              <a:t>Categoría Actual</a:t>
            </a:r>
          </a:p>
          <a:p>
            <a:endParaRPr lang="es-ES" sz="22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cs typeface="Calibri" panose="020F0502020204030204"/>
              </a:rPr>
              <a:t>No deserción: 8,901	Deserción: 1,124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b="1">
                <a:cs typeface="Calibri" panose="020F0502020204030204"/>
              </a:rPr>
              <a:t>Problema desbalanceado</a:t>
            </a:r>
          </a:p>
          <a:p>
            <a:endParaRPr lang="es-ES" sz="2200">
              <a:cs typeface="Calibri" panose="020F0502020204030204"/>
            </a:endParaRPr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AC4AE2-01A3-D828-E165-64C03722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F079BB8-A100-DB9D-C5F6-8FFE31BF4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13" y="1112596"/>
            <a:ext cx="5073739" cy="53532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6F989D-48F9-9967-82BE-7BFD82C20262}"/>
              </a:ext>
            </a:extLst>
          </p:cNvPr>
          <p:cNvCxnSpPr/>
          <p:nvPr/>
        </p:nvCxnSpPr>
        <p:spPr>
          <a:xfrm flipH="1">
            <a:off x="7980438" y="6152847"/>
            <a:ext cx="29029" cy="1935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D16470-5169-43B7-21F3-71D827C56A39}"/>
              </a:ext>
            </a:extLst>
          </p:cNvPr>
          <p:cNvCxnSpPr>
            <a:cxnSpLocks/>
          </p:cNvCxnSpPr>
          <p:nvPr/>
        </p:nvCxnSpPr>
        <p:spPr>
          <a:xfrm flipH="1">
            <a:off x="10181771" y="1447800"/>
            <a:ext cx="29029" cy="1935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3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Calidad de los datos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17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6" name="Marcador de contenido 18">
            <a:extLst>
              <a:ext uri="{FF2B5EF4-FFF2-40B4-BE49-F238E27FC236}">
                <a16:creationId xmlns:a16="http://schemas.microsoft.com/office/drawing/2014/main" id="{B59DA329-73AC-9879-2A2D-2DA43D66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20" y="2486926"/>
            <a:ext cx="5248276" cy="3741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CO" sz="2200" b="1">
                <a:ea typeface="+mn-lt"/>
                <a:cs typeface="+mn-lt"/>
              </a:rPr>
              <a:t>Unicidad</a:t>
            </a:r>
            <a:endParaRPr lang="en-US" sz="2200">
              <a:ea typeface="Calibri"/>
              <a:cs typeface="Calibri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ea typeface="+mn-lt"/>
                <a:cs typeface="+mn-lt"/>
              </a:rPr>
              <a:t>No se encontraron registros duplicados.</a:t>
            </a:r>
          </a:p>
          <a:p>
            <a:pPr marL="0" indent="0">
              <a:buNone/>
            </a:pPr>
            <a:r>
              <a:rPr lang="es-MX" sz="2200" b="1">
                <a:ea typeface="+mn-lt"/>
                <a:cs typeface="+mn-lt"/>
              </a:rPr>
              <a:t>Completitud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s-MX" sz="2200">
                <a:ea typeface="Calibri"/>
                <a:cs typeface="Calibri" panose="020F0502020204030204"/>
              </a:rPr>
              <a:t>Se eliminó la columna relacionada al Sisbén ya que está incompleta en un 82%</a:t>
            </a:r>
          </a:p>
          <a:p>
            <a:pPr marL="0" indent="0">
              <a:buNone/>
            </a:pPr>
            <a:r>
              <a:rPr lang="es-MX" sz="2200" b="1">
                <a:ea typeface="Calibri"/>
                <a:cs typeface="Calibri" panose="020F0502020204030204"/>
              </a:rPr>
              <a:t>Consistencia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s-MX" sz="2200">
                <a:ea typeface="Calibri"/>
                <a:cs typeface="Calibri" panose="020F0502020204030204"/>
              </a:rPr>
              <a:t>Se encontraron valores de edad de 120 años que deben ser corregidos.</a:t>
            </a:r>
          </a:p>
          <a:p>
            <a:endParaRPr lang="es-MX" sz="2200">
              <a:ea typeface="Calibri"/>
              <a:cs typeface="Calibri" panose="020F0502020204030204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F3F3CBC-1960-02AD-79C9-00896F2390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169" t="50458" r="-649" b="243"/>
          <a:stretch/>
        </p:blipFill>
        <p:spPr>
          <a:xfrm>
            <a:off x="5686818" y="2489095"/>
            <a:ext cx="5762195" cy="37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86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611721"/>
            <a:ext cx="10659673" cy="1246184"/>
          </a:xfrm>
        </p:spPr>
        <p:txBody>
          <a:bodyPr anchor="b">
            <a:normAutofit fontScale="90000"/>
          </a:bodyPr>
          <a:lstStyle/>
          <a:p>
            <a:r>
              <a:rPr lang="es-MX" b="1">
                <a:cs typeface="Calibri Light"/>
              </a:rPr>
              <a:t>Selección </a:t>
            </a:r>
            <a:br>
              <a:rPr lang="es-MX" b="1">
                <a:cs typeface="Calibri Light"/>
              </a:rPr>
            </a:br>
            <a:r>
              <a:rPr lang="es-MX" b="1">
                <a:cs typeface="Calibri Light"/>
              </a:rPr>
              <a:t>de Variables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18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6FE6050-8065-9487-03CB-3465E089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25" y="1120803"/>
            <a:ext cx="7690302" cy="5146993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D914ED4-4E86-CB54-F818-B881960797E4}"/>
              </a:ext>
            </a:extLst>
          </p:cNvPr>
          <p:cNvSpPr txBox="1">
            <a:spLocks/>
          </p:cNvSpPr>
          <p:nvPr/>
        </p:nvSpPr>
        <p:spPr>
          <a:xfrm>
            <a:off x="651815" y="2371826"/>
            <a:ext cx="4819650" cy="3548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200" b="1">
                <a:cs typeface="Calibri"/>
              </a:rPr>
              <a:t>Variables escogidas:</a:t>
            </a:r>
          </a:p>
          <a:p>
            <a:r>
              <a:rPr lang="es-ES" sz="2200">
                <a:cs typeface="Calibri" panose="020F0502020204030204"/>
              </a:rPr>
              <a:t>Promedio semestral</a:t>
            </a:r>
          </a:p>
          <a:p>
            <a:r>
              <a:rPr lang="es-ES" sz="2200">
                <a:cs typeface="Calibri" panose="020F0502020204030204"/>
              </a:rPr>
              <a:t>Edad</a:t>
            </a:r>
          </a:p>
          <a:p>
            <a:r>
              <a:rPr lang="es-ES" sz="2200">
                <a:cs typeface="Calibri" panose="020F0502020204030204"/>
              </a:rPr>
              <a:t>Semestre</a:t>
            </a:r>
          </a:p>
          <a:p>
            <a:r>
              <a:rPr lang="es-ES" sz="2200">
                <a:cs typeface="Calibri" panose="020F0502020204030204"/>
              </a:rPr>
              <a:t>Programa</a:t>
            </a:r>
          </a:p>
          <a:p>
            <a:r>
              <a:rPr lang="es-ES" sz="2200">
                <a:cs typeface="Calibri" panose="020F0502020204030204"/>
              </a:rPr>
              <a:t>Estrato</a:t>
            </a:r>
          </a:p>
          <a:p>
            <a:r>
              <a:rPr lang="es-ES" sz="2200">
                <a:cs typeface="Calibri" panose="020F0502020204030204"/>
              </a:rPr>
              <a:t>Ciudad de Residencia</a:t>
            </a:r>
          </a:p>
        </p:txBody>
      </p:sp>
    </p:spTree>
    <p:extLst>
      <p:ext uri="{BB962C8B-B14F-4D97-AF65-F5344CB8AC3E}">
        <p14:creationId xmlns:p14="http://schemas.microsoft.com/office/powerpoint/2010/main" val="416291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611721"/>
            <a:ext cx="10659673" cy="1246184"/>
          </a:xfrm>
        </p:spPr>
        <p:txBody>
          <a:bodyPr anchor="b">
            <a:normAutofit fontScale="90000"/>
          </a:bodyPr>
          <a:lstStyle/>
          <a:p>
            <a:r>
              <a:rPr lang="es-MX" b="1">
                <a:cs typeface="Calibri Light"/>
              </a:rPr>
              <a:t>Selección </a:t>
            </a:r>
            <a:br>
              <a:rPr lang="es-MX" b="1">
                <a:cs typeface="Calibri Light"/>
              </a:rPr>
            </a:br>
            <a:r>
              <a:rPr lang="es-MX" b="1">
                <a:cs typeface="Calibri Light"/>
              </a:rPr>
              <a:t>de Variables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19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D914ED4-4E86-CB54-F818-B881960797E4}"/>
              </a:ext>
            </a:extLst>
          </p:cNvPr>
          <p:cNvSpPr txBox="1">
            <a:spLocks/>
          </p:cNvSpPr>
          <p:nvPr/>
        </p:nvSpPr>
        <p:spPr>
          <a:xfrm>
            <a:off x="651815" y="2371826"/>
            <a:ext cx="4819650" cy="354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>
                <a:cs typeface="Calibri"/>
              </a:rPr>
              <a:t>Análisis Multivariado</a:t>
            </a:r>
            <a:endParaRPr lang="es-ES" sz="2400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0ABE34-8D56-65A7-1E84-0899156D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40" y="1118862"/>
            <a:ext cx="6239149" cy="56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Problemática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anchor="ctr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La Institución Universitaria Escuela Nacional del deporte, se ha destacado en la región por realizar un aporte significado en el área del deporte, lo que ha permitido que se le reconozca a nivel nacional e internacional como una institución enfocada en aportar grandes profesionales en este sector y no solo en el deporte</a:t>
            </a:r>
            <a:endParaRPr lang="es-ES"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Un reto importante y sobre el cual se requiere fortalecer es el de los riesgos académicos y la deserción estudiantil los cuales son desafíos persistentes que afectan tanto a los estudiantes como a la calidad educativa y la estabilidad financiera de la institución.</a:t>
            </a:r>
            <a:endParaRPr lang="es-ES">
              <a:cs typeface="Calibri"/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471D6E-6EB5-3228-5043-3E1773C8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396049-C579-6697-3640-D1AD8350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09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20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1F56EE-6F6E-33D7-9D4A-93E053AAC0E9}"/>
              </a:ext>
            </a:extLst>
          </p:cNvPr>
          <p:cNvSpPr txBox="1">
            <a:spLocks/>
          </p:cNvSpPr>
          <p:nvPr/>
        </p:nvSpPr>
        <p:spPr>
          <a:xfrm>
            <a:off x="793662" y="1033910"/>
            <a:ext cx="10669970" cy="82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cs typeface="Calibri Light"/>
              </a:rPr>
              <a:t>Hallazgos – Variables </a:t>
            </a:r>
            <a:r>
              <a:rPr lang="es-MX" b="1" err="1">
                <a:cs typeface="Calibri Light"/>
              </a:rPr>
              <a:t>Númericas</a:t>
            </a:r>
            <a:endParaRPr lang="es-ES" err="1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4E9C3D-69C0-A117-3E26-7B6D5474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25" b="50000"/>
          <a:stretch/>
        </p:blipFill>
        <p:spPr>
          <a:xfrm>
            <a:off x="5911383" y="2557208"/>
            <a:ext cx="5374795" cy="364105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F19E5BB-8EF2-AC31-BD1C-4255B79BF3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50000"/>
          <a:stretch/>
        </p:blipFill>
        <p:spPr>
          <a:xfrm>
            <a:off x="170978" y="2560768"/>
            <a:ext cx="5483322" cy="36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9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21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1F56EE-6F6E-33D7-9D4A-93E053AAC0E9}"/>
              </a:ext>
            </a:extLst>
          </p:cNvPr>
          <p:cNvSpPr txBox="1">
            <a:spLocks/>
          </p:cNvSpPr>
          <p:nvPr/>
        </p:nvSpPr>
        <p:spPr>
          <a:xfrm>
            <a:off x="793662" y="1033910"/>
            <a:ext cx="10669970" cy="82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cs typeface="Calibri Light"/>
              </a:rPr>
              <a:t>Hallazgos – Variables Numéricas</a:t>
            </a:r>
            <a:endParaRPr lang="es-ES" err="1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B2114BC0-1396-1857-F67B-49DF81F9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151"/>
          <a:stretch/>
        </p:blipFill>
        <p:spPr>
          <a:xfrm>
            <a:off x="245878" y="2391175"/>
            <a:ext cx="10986626" cy="37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22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1F56EE-6F6E-33D7-9D4A-93E053AAC0E9}"/>
              </a:ext>
            </a:extLst>
          </p:cNvPr>
          <p:cNvSpPr txBox="1">
            <a:spLocks/>
          </p:cNvSpPr>
          <p:nvPr/>
        </p:nvSpPr>
        <p:spPr>
          <a:xfrm>
            <a:off x="793662" y="1033910"/>
            <a:ext cx="10669970" cy="82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cs typeface="Calibri Light"/>
              </a:rPr>
              <a:t>Hallazgos – Variables Numéricas</a:t>
            </a:r>
            <a:endParaRPr lang="es-ES" err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E4ED18-341A-8C82-A537-EF9B87D5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151"/>
          <a:stretch/>
        </p:blipFill>
        <p:spPr>
          <a:xfrm>
            <a:off x="321246" y="2560020"/>
            <a:ext cx="10744376" cy="35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23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1F56EE-6F6E-33D7-9D4A-93E053AAC0E9}"/>
              </a:ext>
            </a:extLst>
          </p:cNvPr>
          <p:cNvSpPr txBox="1">
            <a:spLocks/>
          </p:cNvSpPr>
          <p:nvPr/>
        </p:nvSpPr>
        <p:spPr>
          <a:xfrm>
            <a:off x="793662" y="1033910"/>
            <a:ext cx="10669970" cy="82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cs typeface="Calibri Light"/>
              </a:rPr>
              <a:t>Hallazgos – Ciudad de Residencia</a:t>
            </a:r>
            <a:endParaRPr lang="es-ES" err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2E107D-7612-47B7-A20A-AC58ADBF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794"/>
          <a:stretch/>
        </p:blipFill>
        <p:spPr>
          <a:xfrm>
            <a:off x="194107" y="2779653"/>
            <a:ext cx="11053881" cy="30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24</a:t>
            </a:fld>
            <a:endParaRPr lang="es-ES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F657AE-6ACE-A214-5106-3A168758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1F56EE-6F6E-33D7-9D4A-93E053AAC0E9}"/>
              </a:ext>
            </a:extLst>
          </p:cNvPr>
          <p:cNvSpPr txBox="1">
            <a:spLocks/>
          </p:cNvSpPr>
          <p:nvPr/>
        </p:nvSpPr>
        <p:spPr>
          <a:xfrm>
            <a:off x="793662" y="1033910"/>
            <a:ext cx="10669970" cy="82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cs typeface="Calibri Light"/>
              </a:rPr>
              <a:t>Hallazgos – Ciudad de Residencia</a:t>
            </a:r>
            <a:endParaRPr lang="es-ES" err="1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69F645-32F7-0C5C-E3D8-1A850BC2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3" y="2710160"/>
            <a:ext cx="3438564" cy="3071784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90307C1-20FC-328D-1A21-329BF8C1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17" y="2710160"/>
            <a:ext cx="3688736" cy="3081729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31EDFE9-5C5D-6983-03E5-B1CD8BDA2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28" y="2710160"/>
            <a:ext cx="3590196" cy="30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0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43EB5-B26E-6CC1-31B7-12DB01D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3DAB0A-D331-4384-BEDA-2135C4FE2230}" type="slidenum">
              <a:rPr lang="es-CO" smtClean="0"/>
              <a:pPr>
                <a:spcAft>
                  <a:spcPts val="600"/>
                </a:spcAft>
              </a:pPr>
              <a:t>25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0735" y="1922006"/>
            <a:ext cx="4439730" cy="884382"/>
          </a:xfrm>
        </p:spPr>
        <p:txBody>
          <a:bodyPr anchor="b">
            <a:normAutofit/>
          </a:bodyPr>
          <a:lstStyle/>
          <a:p>
            <a:r>
              <a:rPr lang="es-MX" sz="5400" b="1">
                <a:cs typeface="Calibri Light"/>
              </a:rPr>
              <a:t>Hallazgos</a:t>
            </a:r>
            <a:endParaRPr lang="es-ES" sz="5400"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AC4AE2-01A3-D828-E165-64C03722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7241E50-17F0-06CB-29C6-76E313276320}"/>
              </a:ext>
            </a:extLst>
          </p:cNvPr>
          <p:cNvSpPr txBox="1">
            <a:spLocks/>
          </p:cNvSpPr>
          <p:nvPr/>
        </p:nvSpPr>
        <p:spPr>
          <a:xfrm>
            <a:off x="6390735" y="2544618"/>
            <a:ext cx="6154230" cy="8843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500" b="1">
                <a:cs typeface="Calibri Light"/>
              </a:rPr>
              <a:t>Ciudad de Residencia</a:t>
            </a:r>
            <a:endParaRPr lang="es-ES" sz="450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22D9A3-4C6E-6F15-792E-27C1F3CA6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251"/>
          <a:stretch/>
        </p:blipFill>
        <p:spPr>
          <a:xfrm>
            <a:off x="742812" y="448803"/>
            <a:ext cx="5006825" cy="59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Hallazgos  - Variables demográficas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EE325-C485-3091-51EE-973877D3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26</a:t>
            </a:fld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7297D7D-8ADE-0985-B012-BEF7398F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684"/>
          <a:stretch/>
        </p:blipFill>
        <p:spPr>
          <a:xfrm>
            <a:off x="134477" y="2393957"/>
            <a:ext cx="11175424" cy="36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19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Hallazgos  - Variables demográficas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EE325-C485-3091-51EE-973877D3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27</a:t>
            </a:fld>
            <a:endParaRPr lang="es-ES"/>
          </a:p>
        </p:txBody>
      </p:sp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97B6BE-5576-64C4-744C-3CC96774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244"/>
          <a:stretch/>
        </p:blipFill>
        <p:spPr>
          <a:xfrm>
            <a:off x="208406" y="2388928"/>
            <a:ext cx="11027566" cy="39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Conclusiones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anchor="ctr">
            <a:normAutofit/>
          </a:bodyPr>
          <a:lstStyle/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Se encontró una alta correlación entre el promedio del último semestre, semestre cursado y estrato sobre la tasa de deserción de los estudiantes de ENDEPORTE.</a:t>
            </a:r>
          </a:p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Se evidenció que los estudiantes residentes en municipios aledaños a Cali tienen una mayor tasa de deserción, posiblemente relacionada con el tiempo de desplazamiento hasta la entidad.</a:t>
            </a:r>
            <a:endParaRPr lang="es-MX" sz="2600"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EE325-C485-3091-51EE-973877D3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448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Conclusiones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anchor="ctr">
            <a:normAutofit/>
          </a:bodyPr>
          <a:lstStyle/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Los estudiantes que desertaron obtuvieron un promedio en su último semestre 0.47 desviaciones estándar por debajo del promedio general de todos los estudiantes.</a:t>
            </a:r>
            <a:endParaRPr lang="es-MX" sz="2600">
              <a:ea typeface="Calibri" panose="020F0502020204030204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Se encontró que la mayor tasa de deserción recae en los primeros tres semestres, posiblemente debido a que se cursan materias de ciencias básicas que representan dificultad para los estudiantes.</a:t>
            </a:r>
            <a:endParaRPr lang="es-MX" sz="2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Se evidenció una mayor tasa de deserción en los estratos 2 y 3.</a:t>
            </a:r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EE325-C485-3091-51EE-973877D3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63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Entendimiento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endParaRPr lang="es-MX" sz="2400"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Dificultad de identificar a los estudiantes tempranamente que están en riesgo de enfrentar problemas académicos o abandonar sus estudios. </a:t>
            </a:r>
            <a:endParaRPr lang="es-ES"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Las intervenciones son a menudo menos efectivas porque las señales de riesgo no aparecen hasta que el estudiante ya ha tomado la decisión de abandonar. 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Este proyecto permitirá a la universidad aprovechar la información existente para tomar decisiones informadas y estratégicas que promuevan la retención y el éxito de los estudiantes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471D6E-6EB5-3228-5043-3E1773C8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F0E4F1-137E-C5FB-7BBE-BD2D6FC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06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Conclusiones: Significancia estadística</a:t>
            </a:r>
            <a:endParaRPr lang="es-E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600" b="1">
                <a:ea typeface="+mn-lt"/>
                <a:cs typeface="+mn-lt"/>
              </a:rPr>
              <a:t>Validación Estadística de las Conclusiones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s-MX" sz="2600">
                <a:ea typeface="+mn-lt"/>
                <a:cs typeface="+mn-lt"/>
              </a:rPr>
              <a:t>Se comprobó la significancia estadística de todas las conclusiones para las cuales se pudo realizar una prueba, con un p-</a:t>
            </a:r>
            <a:r>
              <a:rPr lang="es-MX" sz="2600" err="1">
                <a:ea typeface="+mn-lt"/>
                <a:cs typeface="+mn-lt"/>
              </a:rPr>
              <a:t>value</a:t>
            </a:r>
            <a:r>
              <a:rPr lang="es-MX" sz="2600">
                <a:ea typeface="+mn-lt"/>
                <a:cs typeface="+mn-lt"/>
              </a:rPr>
              <a:t> menor al 0.05.</a:t>
            </a:r>
          </a:p>
          <a:p>
            <a:pPr>
              <a:buFont typeface="Arial"/>
              <a:buChar char="•"/>
            </a:pPr>
            <a:r>
              <a:rPr lang="es-MX" sz="2600">
                <a:ea typeface="+mn-lt"/>
                <a:cs typeface="+mn-lt"/>
              </a:rPr>
              <a:t>En efecto, todas las conclusiones para las cuales fue posible llevar a cabo una prueba resultaron estadísticamente significativas.</a:t>
            </a:r>
            <a:endParaRPr lang="es-MX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s-MX" sz="2600"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EE325-C485-3091-51EE-973877D3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62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Acciones Próximas</a:t>
            </a:r>
            <a:endParaRPr lang="es-MX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Compartir los hallazgos con la entidad, con el fin de ser orientados en el refinamiento del modelo.</a:t>
            </a:r>
            <a:endParaRPr lang="es-MX" sz="2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Complementar el conocimiento que tiene la entidad sobre la problemática de deserción y así apoyar la toma de decisiones al respecto.</a:t>
            </a:r>
            <a:endParaRPr lang="en-US" sz="2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s-MX" sz="2600">
                <a:cs typeface="Calibri"/>
              </a:rPr>
              <a:t>Experimentar diferentes técnicas de modelado estadístico que permitan identificar el modelo que mejor se ajuste al contexto de los datos y la naturaleza del problema a solucionar.</a:t>
            </a:r>
            <a:endParaRPr lang="es-MX" sz="2600"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54E6A4-54B3-05A9-8832-1E43E164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52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Objetivo General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MX" sz="2400">
              <a:cs typeface="Calibri"/>
            </a:endParaRPr>
          </a:p>
          <a:p>
            <a:pPr marL="0" indent="0">
              <a:buNone/>
            </a:pPr>
            <a:r>
              <a:rPr lang="es-MX" sz="2400">
                <a:cs typeface="Calibri"/>
              </a:rPr>
              <a:t>Desarrollar un modelo predictivo de analítica de datos que permita identificar de manera temprana a los estudiantes en riesgo de deserción académica, con el fin de implementar intervenciones personalizadas que mejoren la retención y el éxito estudiantil en la institución.</a:t>
            </a:r>
            <a:endParaRPr lang="es-MX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471D6E-6EB5-3228-5043-3E1773C8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F0E4F1-137E-C5FB-7BBE-BD2D6FC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242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Objetivo Específicos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endParaRPr lang="es-MX" sz="2400"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Recopilar y analizar datos históricos sobre el rendimiento académico, asistencia, participación en actividades extracurriculares y factores socioeconómicos de los estudiantes para identificar variables clave que influyan en la deserción.</a:t>
            </a:r>
            <a:endParaRPr lang="es-MX"/>
          </a:p>
          <a:p>
            <a:pPr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Desarrollar un modelo de aprendizaje automático que utilice técnicas de análisis predictivo para identificar patrones y señales de alerta asociadas con el riesgo de deserción.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MX" sz="2400">
                <a:cs typeface="Calibri"/>
              </a:rPr>
              <a:t>Evaluar la eficacia del modelo mediante métricas de rendimiento, como la precisión, la tasa de falsos positivos y la tasa de verdaderos positivos, asegurando que las predicciones sean fiables y útiles para la toma de decisiones.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471D6E-6EB5-3228-5043-3E1773C8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F0E4F1-137E-C5FB-7BBE-BD2D6FC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90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Ideación - Usuarios Potenciales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DA79CF-BE30-E262-E95C-B9A3DD0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6</a:t>
            </a:fld>
            <a:endParaRPr lang="es-E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6973FFE-D116-72B1-4B22-6D7B5D75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52787"/>
              </p:ext>
            </p:extLst>
          </p:nvPr>
        </p:nvGraphicFramePr>
        <p:xfrm>
          <a:off x="1066799" y="3132666"/>
          <a:ext cx="9819669" cy="239267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289300">
                  <a:extLst>
                    <a:ext uri="{9D8B030D-6E8A-4147-A177-3AD203B41FA5}">
                      <a16:colId xmlns:a16="http://schemas.microsoft.com/office/drawing/2014/main" val="2636092014"/>
                    </a:ext>
                  </a:extLst>
                </a:gridCol>
                <a:gridCol w="6530369">
                  <a:extLst>
                    <a:ext uri="{9D8B030D-6E8A-4147-A177-3AD203B41FA5}">
                      <a16:colId xmlns:a16="http://schemas.microsoft.com/office/drawing/2014/main" val="1474758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Acción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61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/>
                        <a:t>Estudiantes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baseline="0" noProof="0">
                          <a:solidFill>
                            <a:srgbClr val="000000"/>
                          </a:solidFill>
                        </a:rPr>
                        <a:t>Buscan apoyo académico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473729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/>
                        <a:t>Docentes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baseline="0" noProof="0">
                          <a:solidFill>
                            <a:srgbClr val="000000"/>
                          </a:solidFill>
                        </a:rPr>
                        <a:t>Necesitan herramientas para la identificación de estudiantes en riesgo en riesgo de deserción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64549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noProof="0">
                          <a:solidFill>
                            <a:srgbClr val="000000"/>
                          </a:solidFill>
                        </a:rPr>
                        <a:t>Coordinadores académicos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baseline="0" noProof="0">
                          <a:solidFill>
                            <a:srgbClr val="000000"/>
                          </a:solidFill>
                        </a:rPr>
                        <a:t>Requieren datos para la toma de decisiones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5427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baseline="0" noProof="0">
                          <a:solidFill>
                            <a:srgbClr val="000000"/>
                          </a:solidFill>
                        </a:rPr>
                        <a:t>Consejeros estudiantiles/Apoyo Académico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baseline="0" noProof="0">
                          <a:solidFill>
                            <a:srgbClr val="000000"/>
                          </a:solidFill>
                        </a:rPr>
                        <a:t>Pueden utilizar datos socioeconómicos y académicos para brindar apoyo emocional y financiero a los estudiantes</a:t>
                      </a:r>
                      <a:endParaRPr lang="es-E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367567"/>
                  </a:ext>
                </a:extLst>
              </a:tr>
            </a:tbl>
          </a:graphicData>
        </a:graphic>
      </p:graphicFrame>
      <p:pic>
        <p:nvPicPr>
          <p:cNvPr id="5" name="Gráfico 4" descr="Red social contorno">
            <a:extLst>
              <a:ext uri="{FF2B5EF4-FFF2-40B4-BE49-F238E27FC236}">
                <a16:creationId xmlns:a16="http://schemas.microsoft.com/office/drawing/2014/main" id="{5D2052D4-5FC1-0601-D102-95F2D1C41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2484" y="1037052"/>
            <a:ext cx="2942968" cy="289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Ideación  - Procesos Actuales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994" y="3069649"/>
            <a:ext cx="2392505" cy="586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MX" sz="2400">
                <a:ea typeface="Calibri"/>
                <a:cs typeface="Calibri"/>
              </a:rPr>
              <a:t>Registro y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DA79CF-BE30-E262-E95C-B9A3DD0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7</a:t>
            </a:fld>
            <a:endParaRPr lang="es-ES"/>
          </a:p>
        </p:txBody>
      </p:sp>
      <p:pic>
        <p:nvPicPr>
          <p:cNvPr id="8" name="Gráfico 7" descr="Profesor con relleno sólido">
            <a:extLst>
              <a:ext uri="{FF2B5EF4-FFF2-40B4-BE49-F238E27FC236}">
                <a16:creationId xmlns:a16="http://schemas.microsoft.com/office/drawing/2014/main" id="{B6483E47-2254-77DB-5487-7C0460806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9468" y="3818467"/>
            <a:ext cx="1371600" cy="1363133"/>
          </a:xfrm>
          <a:prstGeom prst="rect">
            <a:avLst/>
          </a:prstGeom>
        </p:spPr>
      </p:pic>
      <p:pic>
        <p:nvPicPr>
          <p:cNvPr id="10" name="Gráfico 9" descr="Aula de clases con relleno sólido">
            <a:extLst>
              <a:ext uri="{FF2B5EF4-FFF2-40B4-BE49-F238E27FC236}">
                <a16:creationId xmlns:a16="http://schemas.microsoft.com/office/drawing/2014/main" id="{8B2E2BF4-49EB-43CB-458A-03C1D947C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7905" y="3705282"/>
            <a:ext cx="1591733" cy="1583267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AC93001-4FEF-C23F-E2D2-1F6AF7DF0C46}"/>
              </a:ext>
            </a:extLst>
          </p:cNvPr>
          <p:cNvSpPr txBox="1">
            <a:spLocks/>
          </p:cNvSpPr>
          <p:nvPr/>
        </p:nvSpPr>
        <p:spPr>
          <a:xfrm>
            <a:off x="4798394" y="3069649"/>
            <a:ext cx="2722705" cy="586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>
                <a:ea typeface="Calibri"/>
                <a:cs typeface="Calibri"/>
              </a:rPr>
              <a:t>Financiero</a:t>
            </a:r>
          </a:p>
        </p:txBody>
      </p:sp>
      <p:pic>
        <p:nvPicPr>
          <p:cNvPr id="16" name="Gráfico 15" descr="Birrete con relleno sólido">
            <a:extLst>
              <a:ext uri="{FF2B5EF4-FFF2-40B4-BE49-F238E27FC236}">
                <a16:creationId xmlns:a16="http://schemas.microsoft.com/office/drawing/2014/main" id="{28102F3D-D53C-9915-884F-B2CAC6CB2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3767667"/>
            <a:ext cx="1422400" cy="145626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DF0D8AC-8F27-3B36-5D04-9C2A18528E11}"/>
              </a:ext>
            </a:extLst>
          </p:cNvPr>
          <p:cNvSpPr txBox="1">
            <a:spLocks/>
          </p:cNvSpPr>
          <p:nvPr/>
        </p:nvSpPr>
        <p:spPr>
          <a:xfrm>
            <a:off x="7964927" y="3078115"/>
            <a:ext cx="2722705" cy="586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>
                <a:ea typeface="Calibri"/>
                <a:cs typeface="Calibri"/>
              </a:rPr>
              <a:t>Apoyo Académico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99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sz="4800" b="1">
                <a:cs typeface="Calibri Light"/>
              </a:rPr>
              <a:t>Ideación  - Dolores relacionados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DA79CF-BE30-E262-E95C-B9A3DD0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8</a:t>
            </a:fld>
            <a:endParaRPr lang="es-ES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AC93001-4FEF-C23F-E2D2-1F6AF7DF0C46}"/>
              </a:ext>
            </a:extLst>
          </p:cNvPr>
          <p:cNvSpPr txBox="1">
            <a:spLocks/>
          </p:cNvSpPr>
          <p:nvPr/>
        </p:nvSpPr>
        <p:spPr>
          <a:xfrm>
            <a:off x="5356147" y="2606164"/>
            <a:ext cx="5841405" cy="34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ea typeface="Calibri"/>
                <a:cs typeface="Calibri"/>
              </a:rPr>
              <a:t>Identificación tardía de estudiantes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ea typeface="Calibri"/>
                <a:cs typeface="Calibri"/>
              </a:rPr>
              <a:t>Falta de estrategia personalizada a las necesidades de cada estudiante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MX" sz="2400">
                <a:ea typeface="Calibri"/>
                <a:cs typeface="Calibri"/>
              </a:rPr>
              <a:t>Falta de información complementaria de estudiantes que participan en eventos o actividades durante su jornada académica </a:t>
            </a:r>
          </a:p>
        </p:txBody>
      </p:sp>
      <p:pic>
        <p:nvPicPr>
          <p:cNvPr id="4" name="Imagen 3" descr="Persona sosteniendo las manos sobre la cara">
            <a:extLst>
              <a:ext uri="{FF2B5EF4-FFF2-40B4-BE49-F238E27FC236}">
                <a16:creationId xmlns:a16="http://schemas.microsoft.com/office/drawing/2014/main" id="{15796612-1E50-1F33-F9BA-4CB4D65D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4" y="2776979"/>
            <a:ext cx="4485587" cy="30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9F5A6-DCF8-4B43-8267-A1D019BD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33910"/>
            <a:ext cx="10669970" cy="823995"/>
          </a:xfrm>
        </p:spPr>
        <p:txBody>
          <a:bodyPr anchor="b">
            <a:normAutofit/>
          </a:bodyPr>
          <a:lstStyle/>
          <a:p>
            <a:r>
              <a:rPr lang="es-MX" b="1">
                <a:cs typeface="Calibri Light"/>
              </a:rPr>
              <a:t>Responsabilidad</a:t>
            </a:r>
            <a:endParaRPr lang="es-E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3BBEA-AD96-462E-B8FA-60627B45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383849"/>
            <a:ext cx="10368105" cy="38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2600">
                <a:cs typeface="Calibri" panose="020F0502020204030204"/>
              </a:rPr>
              <a:t>Con el resultado del estudio </a:t>
            </a:r>
            <a:r>
              <a:rPr lang="es-MX" sz="3200" b="1">
                <a:cs typeface="Calibri" panose="020F0502020204030204"/>
              </a:rPr>
              <a:t>se contribuirá </a:t>
            </a:r>
            <a:r>
              <a:rPr lang="es-MX" sz="2600">
                <a:cs typeface="Calibri" panose="020F0502020204030204"/>
              </a:rPr>
              <a:t>al </a:t>
            </a:r>
            <a:r>
              <a:rPr lang="es-MX" sz="3200" b="1">
                <a:cs typeface="Calibri" panose="020F0502020204030204"/>
              </a:rPr>
              <a:t>bienestar </a:t>
            </a:r>
            <a:r>
              <a:rPr lang="es-MX" sz="2600">
                <a:cs typeface="Calibri" panose="020F0502020204030204"/>
              </a:rPr>
              <a:t>de una población especifica de </a:t>
            </a:r>
            <a:r>
              <a:rPr lang="es-MX" sz="3200" b="1">
                <a:cs typeface="Calibri" panose="020F0502020204030204"/>
              </a:rPr>
              <a:t>estudiantes </a:t>
            </a:r>
            <a:r>
              <a:rPr lang="es-MX" sz="2600">
                <a:cs typeface="Calibri" panose="020F0502020204030204"/>
              </a:rPr>
              <a:t>de la entidad.</a:t>
            </a: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457200" indent="-457200"/>
            <a:r>
              <a:rPr lang="es-MX" b="1">
                <a:cs typeface="Calibri" panose="020F0502020204030204"/>
              </a:rPr>
              <a:t>Transparencia</a:t>
            </a:r>
            <a:r>
              <a:rPr lang="es-MX" sz="2600">
                <a:cs typeface="Calibri" panose="020F0502020204030204"/>
              </a:rPr>
              <a:t> en el estudio.</a:t>
            </a:r>
          </a:p>
          <a:p>
            <a:pPr marL="457200" indent="-457200"/>
            <a:r>
              <a:rPr lang="es-MX" b="1">
                <a:cs typeface="Calibri" panose="020F0502020204030204"/>
              </a:rPr>
              <a:t>Ética</a:t>
            </a:r>
            <a:r>
              <a:rPr lang="es-MX" sz="2600" b="1">
                <a:cs typeface="Calibri" panose="020F0502020204030204"/>
              </a:rPr>
              <a:t> </a:t>
            </a:r>
            <a:r>
              <a:rPr lang="es-MX" sz="2600">
                <a:cs typeface="Calibri" panose="020F0502020204030204"/>
              </a:rPr>
              <a:t>evitando sesgos.</a:t>
            </a:r>
          </a:p>
          <a:p>
            <a:pPr marL="457200" indent="-457200"/>
            <a:r>
              <a:rPr lang="es-MX" b="1">
                <a:cs typeface="Calibri" panose="020F0502020204030204"/>
              </a:rPr>
              <a:t>Confidencialidad</a:t>
            </a:r>
            <a:r>
              <a:rPr lang="es-MX" sz="2600">
                <a:cs typeface="Calibri" panose="020F0502020204030204"/>
              </a:rPr>
              <a:t> en el manejo de la información. Acuerdo de confidencialidad.</a:t>
            </a:r>
          </a:p>
          <a:p>
            <a:pPr marL="457200" indent="-457200"/>
            <a:r>
              <a:rPr lang="es-MX" b="1">
                <a:cs typeface="Calibri" panose="020F0502020204030204"/>
              </a:rPr>
              <a:t>Privacidad</a:t>
            </a:r>
            <a:r>
              <a:rPr lang="es-MX" sz="2600">
                <a:cs typeface="Calibri" panose="020F0502020204030204"/>
              </a:rPr>
              <a:t> de la identidad</a:t>
            </a: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  <a:p>
            <a:pPr marL="0" indent="0">
              <a:buNone/>
            </a:pPr>
            <a:endParaRPr lang="es-MX" sz="2600"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0F6698-6E77-8210-444F-08B29A3C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20" y="1749"/>
            <a:ext cx="3612647" cy="1030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7CAB6-7D6E-5D6D-3A71-03FAB89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AB0A-D331-4384-BEDA-2135C4FE2230}" type="slidenum">
              <a:rPr lang="es-CO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506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744600e-3e04-492e-baa1-25ec245c6f10}" enabled="0" method="" siteId="{9744600e-3e04-492e-baa1-25ec245c6f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31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Tema de Office</vt:lpstr>
      <vt:lpstr>MODELO PREDICTIVO DE DESERCIÓN ESTUDIANTIL</vt:lpstr>
      <vt:lpstr>Problemática</vt:lpstr>
      <vt:lpstr>Entendimiento</vt:lpstr>
      <vt:lpstr>Objetivo General</vt:lpstr>
      <vt:lpstr>Objetivo Específicos</vt:lpstr>
      <vt:lpstr>Ideación - Usuarios Potenciales</vt:lpstr>
      <vt:lpstr>Ideación  - Procesos Actuales</vt:lpstr>
      <vt:lpstr>Ideación  - Dolores relacionados</vt:lpstr>
      <vt:lpstr>Responsabilidad</vt:lpstr>
      <vt:lpstr>Enfoque Analítico</vt:lpstr>
      <vt:lpstr>Técnicas de Visualización</vt:lpstr>
      <vt:lpstr>Técnicas de Machine Learning</vt:lpstr>
      <vt:lpstr>Recolección de datos</vt:lpstr>
      <vt:lpstr>Recolección de datos</vt:lpstr>
      <vt:lpstr>Perfil de los datos</vt:lpstr>
      <vt:lpstr>Variable Objetivo</vt:lpstr>
      <vt:lpstr>Calidad de los datos</vt:lpstr>
      <vt:lpstr>Selección  de Variables</vt:lpstr>
      <vt:lpstr>Selección  de Variables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Hallazgos</vt:lpstr>
      <vt:lpstr>Hallazgos  - Variables demográficas</vt:lpstr>
      <vt:lpstr>Hallazgos  - Variables demográficas</vt:lpstr>
      <vt:lpstr>Conclusiones</vt:lpstr>
      <vt:lpstr>Conclusiones</vt:lpstr>
      <vt:lpstr>Conclusiones: Significancia estadística</vt:lpstr>
      <vt:lpstr>Acciones Próximas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ADRIANA MARIA RIOS SOLANO</dc:creator>
  <cp:revision>2</cp:revision>
  <dcterms:created xsi:type="dcterms:W3CDTF">2024-10-10T19:06:14Z</dcterms:created>
  <dcterms:modified xsi:type="dcterms:W3CDTF">2024-10-28T03:50:39Z</dcterms:modified>
</cp:coreProperties>
</file>